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7" r:id="rId4"/>
    <p:sldId id="267" r:id="rId5"/>
    <p:sldId id="259" r:id="rId6"/>
    <p:sldId id="260" r:id="rId7"/>
    <p:sldId id="258" r:id="rId8"/>
    <p:sldId id="262" r:id="rId9"/>
    <p:sldId id="261" r:id="rId10"/>
    <p:sldId id="263" r:id="rId11"/>
    <p:sldId id="264" r:id="rId12"/>
    <p:sldId id="265" r:id="rId13"/>
    <p:sldId id="266" r:id="rId14"/>
    <p:sldId id="269" r:id="rId15"/>
    <p:sldId id="268" r:id="rId16"/>
    <p:sldId id="270" r:id="rId17"/>
    <p:sldId id="272" r:id="rId18"/>
    <p:sldId id="271"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varScale="1">
        <p:scale>
          <a:sx n="107" d="100"/>
          <a:sy n="107" d="100"/>
        </p:scale>
        <p:origin x="6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8013655-3751-40DD-B41E-5AA0DEF832ED}" type="datetimeFigureOut">
              <a:rPr lang="it-IT" smtClean="0"/>
              <a:t>08/04/2025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A50CD8D-BD53-4192-B387-AEBF7A36EEDC}" type="slidenum">
              <a:rPr lang="it-IT" smtClean="0"/>
              <a:t>‹N›</a:t>
            </a:fld>
            <a:endParaRPr lang="it-IT"/>
          </a:p>
        </p:txBody>
      </p:sp>
    </p:spTree>
    <p:extLst>
      <p:ext uri="{BB962C8B-B14F-4D97-AF65-F5344CB8AC3E}">
        <p14:creationId xmlns:p14="http://schemas.microsoft.com/office/powerpoint/2010/main" val="259204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8013655-3751-40DD-B41E-5AA0DEF832ED}" type="datetimeFigureOut">
              <a:rPr lang="it-IT" smtClean="0"/>
              <a:t>08/04/2025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A50CD8D-BD53-4192-B387-AEBF7A36EEDC}" type="slidenum">
              <a:rPr lang="it-IT" smtClean="0"/>
              <a:t>‹N›</a:t>
            </a:fld>
            <a:endParaRPr lang="it-IT"/>
          </a:p>
        </p:txBody>
      </p:sp>
    </p:spTree>
    <p:extLst>
      <p:ext uri="{BB962C8B-B14F-4D97-AF65-F5344CB8AC3E}">
        <p14:creationId xmlns:p14="http://schemas.microsoft.com/office/powerpoint/2010/main" val="1301626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8013655-3751-40DD-B41E-5AA0DEF832ED}" type="datetimeFigureOut">
              <a:rPr lang="it-IT" smtClean="0"/>
              <a:t>08/04/2025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A50CD8D-BD53-4192-B387-AEBF7A36EEDC}" type="slidenum">
              <a:rPr lang="it-IT" smtClean="0"/>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47951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8013655-3751-40DD-B41E-5AA0DEF832ED}" type="datetimeFigureOut">
              <a:rPr lang="it-IT" smtClean="0"/>
              <a:t>08/04/2025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A50CD8D-BD53-4192-B387-AEBF7A36EEDC}" type="slidenum">
              <a:rPr lang="it-IT" smtClean="0"/>
              <a:t>‹N›</a:t>
            </a:fld>
            <a:endParaRPr lang="it-IT"/>
          </a:p>
        </p:txBody>
      </p:sp>
    </p:spTree>
    <p:extLst>
      <p:ext uri="{BB962C8B-B14F-4D97-AF65-F5344CB8AC3E}">
        <p14:creationId xmlns:p14="http://schemas.microsoft.com/office/powerpoint/2010/main" val="2993486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8013655-3751-40DD-B41E-5AA0DEF832ED}" type="datetimeFigureOut">
              <a:rPr lang="it-IT" smtClean="0"/>
              <a:t>08/04/2025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A50CD8D-BD53-4192-B387-AEBF7A36EEDC}"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29453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8013655-3751-40DD-B41E-5AA0DEF832ED}" type="datetimeFigureOut">
              <a:rPr lang="it-IT" smtClean="0"/>
              <a:t>08/04/2025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A50CD8D-BD53-4192-B387-AEBF7A36EEDC}" type="slidenum">
              <a:rPr lang="it-IT" smtClean="0"/>
              <a:t>‹N›</a:t>
            </a:fld>
            <a:endParaRPr lang="it-IT"/>
          </a:p>
        </p:txBody>
      </p:sp>
    </p:spTree>
    <p:extLst>
      <p:ext uri="{BB962C8B-B14F-4D97-AF65-F5344CB8AC3E}">
        <p14:creationId xmlns:p14="http://schemas.microsoft.com/office/powerpoint/2010/main" val="240526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8013655-3751-40DD-B41E-5AA0DEF832ED}" type="datetimeFigureOut">
              <a:rPr lang="it-IT" smtClean="0"/>
              <a:t>08/04/2025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A50CD8D-BD53-4192-B387-AEBF7A36EEDC}" type="slidenum">
              <a:rPr lang="it-IT" smtClean="0"/>
              <a:t>‹N›</a:t>
            </a:fld>
            <a:endParaRPr lang="it-IT"/>
          </a:p>
        </p:txBody>
      </p:sp>
    </p:spTree>
    <p:extLst>
      <p:ext uri="{BB962C8B-B14F-4D97-AF65-F5344CB8AC3E}">
        <p14:creationId xmlns:p14="http://schemas.microsoft.com/office/powerpoint/2010/main" val="725806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8013655-3751-40DD-B41E-5AA0DEF832ED}" type="datetimeFigureOut">
              <a:rPr lang="it-IT" smtClean="0"/>
              <a:t>08/04/2025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A50CD8D-BD53-4192-B387-AEBF7A36EEDC}" type="slidenum">
              <a:rPr lang="it-IT" smtClean="0"/>
              <a:t>‹N›</a:t>
            </a:fld>
            <a:endParaRPr lang="it-IT"/>
          </a:p>
        </p:txBody>
      </p:sp>
    </p:spTree>
    <p:extLst>
      <p:ext uri="{BB962C8B-B14F-4D97-AF65-F5344CB8AC3E}">
        <p14:creationId xmlns:p14="http://schemas.microsoft.com/office/powerpoint/2010/main" val="421191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8013655-3751-40DD-B41E-5AA0DEF832ED}" type="datetimeFigureOut">
              <a:rPr lang="it-IT" smtClean="0"/>
              <a:t>08/04/2025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A50CD8D-BD53-4192-B387-AEBF7A36EEDC}" type="slidenum">
              <a:rPr lang="it-IT" smtClean="0"/>
              <a:t>‹N›</a:t>
            </a:fld>
            <a:endParaRPr lang="it-IT"/>
          </a:p>
        </p:txBody>
      </p:sp>
    </p:spTree>
    <p:extLst>
      <p:ext uri="{BB962C8B-B14F-4D97-AF65-F5344CB8AC3E}">
        <p14:creationId xmlns:p14="http://schemas.microsoft.com/office/powerpoint/2010/main" val="298334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8013655-3751-40DD-B41E-5AA0DEF832ED}" type="datetimeFigureOut">
              <a:rPr lang="it-IT" smtClean="0"/>
              <a:t>08/04/2025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A50CD8D-BD53-4192-B387-AEBF7A36EEDC}" type="slidenum">
              <a:rPr lang="it-IT" smtClean="0"/>
              <a:t>‹N›</a:t>
            </a:fld>
            <a:endParaRPr lang="it-IT"/>
          </a:p>
        </p:txBody>
      </p:sp>
    </p:spTree>
    <p:extLst>
      <p:ext uri="{BB962C8B-B14F-4D97-AF65-F5344CB8AC3E}">
        <p14:creationId xmlns:p14="http://schemas.microsoft.com/office/powerpoint/2010/main" val="60587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8013655-3751-40DD-B41E-5AA0DEF832ED}" type="datetimeFigureOut">
              <a:rPr lang="it-IT" smtClean="0"/>
              <a:t>08/04/2025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A50CD8D-BD53-4192-B387-AEBF7A36EEDC}" type="slidenum">
              <a:rPr lang="it-IT" smtClean="0"/>
              <a:t>‹N›</a:t>
            </a:fld>
            <a:endParaRPr lang="it-IT"/>
          </a:p>
        </p:txBody>
      </p:sp>
    </p:spTree>
    <p:extLst>
      <p:ext uri="{BB962C8B-B14F-4D97-AF65-F5344CB8AC3E}">
        <p14:creationId xmlns:p14="http://schemas.microsoft.com/office/powerpoint/2010/main" val="69173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8013655-3751-40DD-B41E-5AA0DEF832ED}" type="datetimeFigureOut">
              <a:rPr lang="it-IT" smtClean="0"/>
              <a:t>08/04/2025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A50CD8D-BD53-4192-B387-AEBF7A36EEDC}" type="slidenum">
              <a:rPr lang="it-IT" smtClean="0"/>
              <a:t>‹N›</a:t>
            </a:fld>
            <a:endParaRPr lang="it-IT"/>
          </a:p>
        </p:txBody>
      </p:sp>
    </p:spTree>
    <p:extLst>
      <p:ext uri="{BB962C8B-B14F-4D97-AF65-F5344CB8AC3E}">
        <p14:creationId xmlns:p14="http://schemas.microsoft.com/office/powerpoint/2010/main" val="159193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8013655-3751-40DD-B41E-5AA0DEF832ED}" type="datetimeFigureOut">
              <a:rPr lang="it-IT" smtClean="0"/>
              <a:t>08/04/2025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A50CD8D-BD53-4192-B387-AEBF7A36EEDC}" type="slidenum">
              <a:rPr lang="it-IT" smtClean="0"/>
              <a:t>‹N›</a:t>
            </a:fld>
            <a:endParaRPr lang="it-IT"/>
          </a:p>
        </p:txBody>
      </p:sp>
    </p:spTree>
    <p:extLst>
      <p:ext uri="{BB962C8B-B14F-4D97-AF65-F5344CB8AC3E}">
        <p14:creationId xmlns:p14="http://schemas.microsoft.com/office/powerpoint/2010/main" val="21524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13655-3751-40DD-B41E-5AA0DEF832ED}" type="datetimeFigureOut">
              <a:rPr lang="it-IT" smtClean="0"/>
              <a:t>08/04/2025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A50CD8D-BD53-4192-B387-AEBF7A36EEDC}" type="slidenum">
              <a:rPr lang="it-IT" smtClean="0"/>
              <a:t>‹N›</a:t>
            </a:fld>
            <a:endParaRPr lang="it-IT"/>
          </a:p>
        </p:txBody>
      </p:sp>
    </p:spTree>
    <p:extLst>
      <p:ext uri="{BB962C8B-B14F-4D97-AF65-F5344CB8AC3E}">
        <p14:creationId xmlns:p14="http://schemas.microsoft.com/office/powerpoint/2010/main" val="213187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8013655-3751-40DD-B41E-5AA0DEF832ED}" type="datetimeFigureOut">
              <a:rPr lang="it-IT" smtClean="0"/>
              <a:t>08/04/2025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A50CD8D-BD53-4192-B387-AEBF7A36EEDC}" type="slidenum">
              <a:rPr lang="it-IT" smtClean="0"/>
              <a:t>‹N›</a:t>
            </a:fld>
            <a:endParaRPr lang="it-IT"/>
          </a:p>
        </p:txBody>
      </p:sp>
    </p:spTree>
    <p:extLst>
      <p:ext uri="{BB962C8B-B14F-4D97-AF65-F5344CB8AC3E}">
        <p14:creationId xmlns:p14="http://schemas.microsoft.com/office/powerpoint/2010/main" val="248664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8013655-3751-40DD-B41E-5AA0DEF832ED}" type="datetimeFigureOut">
              <a:rPr lang="it-IT" smtClean="0"/>
              <a:t>08/04/2025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A50CD8D-BD53-4192-B387-AEBF7A36EEDC}" type="slidenum">
              <a:rPr lang="it-IT" smtClean="0"/>
              <a:t>‹N›</a:t>
            </a:fld>
            <a:endParaRPr lang="it-IT"/>
          </a:p>
        </p:txBody>
      </p:sp>
    </p:spTree>
    <p:extLst>
      <p:ext uri="{BB962C8B-B14F-4D97-AF65-F5344CB8AC3E}">
        <p14:creationId xmlns:p14="http://schemas.microsoft.com/office/powerpoint/2010/main" val="90331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013655-3751-40DD-B41E-5AA0DEF832ED}" type="datetimeFigureOut">
              <a:rPr lang="it-IT" smtClean="0"/>
              <a:t>08/04/2025</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A50CD8D-BD53-4192-B387-AEBF7A36EEDC}" type="slidenum">
              <a:rPr lang="it-IT" smtClean="0"/>
              <a:t>‹N›</a:t>
            </a:fld>
            <a:endParaRPr lang="it-IT"/>
          </a:p>
        </p:txBody>
      </p:sp>
    </p:spTree>
    <p:extLst>
      <p:ext uri="{BB962C8B-B14F-4D97-AF65-F5344CB8AC3E}">
        <p14:creationId xmlns:p14="http://schemas.microsoft.com/office/powerpoint/2010/main" val="1423427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DE3CC3F-1A8B-C1F3-8D7C-03344EC58313}"/>
              </a:ext>
            </a:extLst>
          </p:cNvPr>
          <p:cNvPicPr>
            <a:picLocks noChangeAspect="1"/>
          </p:cNvPicPr>
          <p:nvPr/>
        </p:nvPicPr>
        <p:blipFill>
          <a:blip r:embed="rId2"/>
          <a:stretch>
            <a:fillRect/>
          </a:stretch>
        </p:blipFill>
        <p:spPr>
          <a:xfrm>
            <a:off x="132347" y="1"/>
            <a:ext cx="12059654" cy="6858000"/>
          </a:xfrm>
          <a:prstGeom prst="rect">
            <a:avLst/>
          </a:prstGeom>
        </p:spPr>
      </p:pic>
    </p:spTree>
    <p:extLst>
      <p:ext uri="{BB962C8B-B14F-4D97-AF65-F5344CB8AC3E}">
        <p14:creationId xmlns:p14="http://schemas.microsoft.com/office/powerpoint/2010/main" val="422172328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8D589-8E2D-44F6-DA5B-74ED902C2404}"/>
            </a:ext>
          </a:extLst>
        </p:cNvPr>
        <p:cNvGrpSpPr/>
        <p:nvPr/>
      </p:nvGrpSpPr>
      <p:grpSpPr>
        <a:xfrm>
          <a:off x="0" y="0"/>
          <a:ext cx="0" cy="0"/>
          <a:chOff x="0" y="0"/>
          <a:chExt cx="0" cy="0"/>
        </a:xfrm>
      </p:grpSpPr>
      <p:sp>
        <p:nvSpPr>
          <p:cNvPr id="12" name="Segnaposto contenuto 11">
            <a:extLst>
              <a:ext uri="{FF2B5EF4-FFF2-40B4-BE49-F238E27FC236}">
                <a16:creationId xmlns:a16="http://schemas.microsoft.com/office/drawing/2014/main" id="{40B135E5-464D-B5BE-61B4-ED02524EC320}"/>
              </a:ext>
            </a:extLst>
          </p:cNvPr>
          <p:cNvSpPr>
            <a:spLocks noGrp="1"/>
          </p:cNvSpPr>
          <p:nvPr>
            <p:ph idx="1"/>
          </p:nvPr>
        </p:nvSpPr>
        <p:spPr>
          <a:xfrm>
            <a:off x="1010653" y="806117"/>
            <a:ext cx="3573379" cy="5305925"/>
          </a:xfrm>
        </p:spPr>
        <p:txBody>
          <a:bodyPr>
            <a:normAutofit/>
          </a:bodyPr>
          <a:lstStyle/>
          <a:p>
            <a:pPr marL="0" indent="0" algn="ctr">
              <a:buNone/>
            </a:pPr>
            <a:r>
              <a:rPr lang="it-IT" b="1" dirty="0">
                <a:solidFill>
                  <a:schemeClr val="accent2"/>
                </a:solidFill>
              </a:rPr>
              <a:t>MA CHI SONO I BULLI?</a:t>
            </a:r>
          </a:p>
          <a:p>
            <a:pPr marL="0" indent="0" algn="just">
              <a:buNone/>
            </a:pPr>
            <a:r>
              <a:rPr lang="it-IT" b="1" dirty="0">
                <a:solidFill>
                  <a:schemeClr val="accent1"/>
                </a:solidFill>
              </a:rPr>
              <a:t>Sono i soggetti di entrambi i sessi, che esercitano il potere in modo malintenzionato su altre persone. Possono agire singolarmente o in gruppo. Spesso, i bulli hanno difficoltà a gestire le emozioni e a risolvere i conflitti in modo pacifico.  Hanno scarsa empatia verso le vittime e un alto livello di aggressività. In alcuni casi, i bulli sono o sono stati vittima di bullismo e potrebbero agire in modo «aggressivo» per sfogare la loro sofferenza o per sentirsi più potenti.</a:t>
            </a:r>
          </a:p>
        </p:txBody>
      </p:sp>
      <p:pic>
        <p:nvPicPr>
          <p:cNvPr id="3" name="Immagine 2">
            <a:extLst>
              <a:ext uri="{FF2B5EF4-FFF2-40B4-BE49-F238E27FC236}">
                <a16:creationId xmlns:a16="http://schemas.microsoft.com/office/drawing/2014/main" id="{088D7A1C-628F-C654-9FB5-7DC14EE24653}"/>
              </a:ext>
            </a:extLst>
          </p:cNvPr>
          <p:cNvPicPr>
            <a:picLocks noChangeAspect="1"/>
          </p:cNvPicPr>
          <p:nvPr/>
        </p:nvPicPr>
        <p:blipFill>
          <a:blip r:embed="rId2"/>
          <a:stretch>
            <a:fillRect/>
          </a:stretch>
        </p:blipFill>
        <p:spPr>
          <a:xfrm>
            <a:off x="4776537" y="806117"/>
            <a:ext cx="4800599" cy="5197641"/>
          </a:xfrm>
          <a:prstGeom prst="rect">
            <a:avLst/>
          </a:prstGeom>
        </p:spPr>
      </p:pic>
    </p:spTree>
    <p:extLst>
      <p:ext uri="{BB962C8B-B14F-4D97-AF65-F5344CB8AC3E}">
        <p14:creationId xmlns:p14="http://schemas.microsoft.com/office/powerpoint/2010/main" val="722283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0F74B-58A6-A320-9ACB-2F65A990DCCB}"/>
            </a:ext>
          </a:extLst>
        </p:cNvPr>
        <p:cNvGrpSpPr/>
        <p:nvPr/>
      </p:nvGrpSpPr>
      <p:grpSpPr>
        <a:xfrm>
          <a:off x="0" y="0"/>
          <a:ext cx="0" cy="0"/>
          <a:chOff x="0" y="0"/>
          <a:chExt cx="0" cy="0"/>
        </a:xfrm>
      </p:grpSpPr>
      <p:sp>
        <p:nvSpPr>
          <p:cNvPr id="12" name="Segnaposto contenuto 11">
            <a:extLst>
              <a:ext uri="{FF2B5EF4-FFF2-40B4-BE49-F238E27FC236}">
                <a16:creationId xmlns:a16="http://schemas.microsoft.com/office/drawing/2014/main" id="{C1222DC5-7B19-8714-75E9-092C477F2C4D}"/>
              </a:ext>
            </a:extLst>
          </p:cNvPr>
          <p:cNvSpPr>
            <a:spLocks noGrp="1"/>
          </p:cNvSpPr>
          <p:nvPr>
            <p:ph idx="1"/>
          </p:nvPr>
        </p:nvSpPr>
        <p:spPr>
          <a:xfrm>
            <a:off x="493295" y="806117"/>
            <a:ext cx="4174958" cy="5534525"/>
          </a:xfrm>
        </p:spPr>
        <p:txBody>
          <a:bodyPr>
            <a:normAutofit lnSpcReduction="10000"/>
          </a:bodyPr>
          <a:lstStyle/>
          <a:p>
            <a:pPr marL="0" indent="0" algn="ctr">
              <a:buNone/>
            </a:pPr>
            <a:r>
              <a:rPr lang="it-IT" b="1" dirty="0">
                <a:solidFill>
                  <a:schemeClr val="accent2"/>
                </a:solidFill>
              </a:rPr>
              <a:t>CHI SONO LE VITTIME DI BULLISMO?</a:t>
            </a:r>
          </a:p>
          <a:p>
            <a:pPr marL="0" indent="0" algn="just">
              <a:buNone/>
            </a:pPr>
            <a:r>
              <a:rPr lang="it-IT" b="1" dirty="0">
                <a:solidFill>
                  <a:schemeClr val="accent1"/>
                </a:solidFill>
              </a:rPr>
              <a:t>Sono i soggetti che subiscono il bullismo, sono oggetto delle azioni malintenzionate dei bulli. Le vittime possono essere di entrambi i sessi e di qualsiasi età, anche se il bullismo è più comune durante l’infanzia e l’adolescenza. Le vittime del bullismo possono avere diverse caratteristiche, ma spesso sono percepite come “diverse” dai bulli o dal gruppo, ad esempio per il loro aspetto fisico, il loro modo di vestire, le loro abilità o le loro inclinazioni personali. Le vittime del bullismo possono sperimentare una serie di conseguenze negative, come il danneggiamento dell’autostima, della salute mentale e della qualità della vita.</a:t>
            </a:r>
          </a:p>
        </p:txBody>
      </p:sp>
      <p:pic>
        <p:nvPicPr>
          <p:cNvPr id="3" name="Immagine 2">
            <a:extLst>
              <a:ext uri="{FF2B5EF4-FFF2-40B4-BE49-F238E27FC236}">
                <a16:creationId xmlns:a16="http://schemas.microsoft.com/office/drawing/2014/main" id="{9718EDB5-4C69-26FF-2A52-E4073A13773E}"/>
              </a:ext>
            </a:extLst>
          </p:cNvPr>
          <p:cNvPicPr>
            <a:picLocks noChangeAspect="1"/>
          </p:cNvPicPr>
          <p:nvPr/>
        </p:nvPicPr>
        <p:blipFill>
          <a:blip r:embed="rId2"/>
          <a:stretch>
            <a:fillRect/>
          </a:stretch>
        </p:blipFill>
        <p:spPr>
          <a:xfrm>
            <a:off x="4776537" y="806117"/>
            <a:ext cx="4800599" cy="5197641"/>
          </a:xfrm>
          <a:prstGeom prst="rect">
            <a:avLst/>
          </a:prstGeom>
        </p:spPr>
      </p:pic>
    </p:spTree>
    <p:extLst>
      <p:ext uri="{BB962C8B-B14F-4D97-AF65-F5344CB8AC3E}">
        <p14:creationId xmlns:p14="http://schemas.microsoft.com/office/powerpoint/2010/main" val="39282240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B33AE-5E8D-2478-36B1-8823D6EBE447}"/>
            </a:ext>
          </a:extLst>
        </p:cNvPr>
        <p:cNvGrpSpPr/>
        <p:nvPr/>
      </p:nvGrpSpPr>
      <p:grpSpPr>
        <a:xfrm>
          <a:off x="0" y="0"/>
          <a:ext cx="0" cy="0"/>
          <a:chOff x="0" y="0"/>
          <a:chExt cx="0" cy="0"/>
        </a:xfrm>
      </p:grpSpPr>
      <p:sp>
        <p:nvSpPr>
          <p:cNvPr id="12" name="Segnaposto contenuto 11">
            <a:extLst>
              <a:ext uri="{FF2B5EF4-FFF2-40B4-BE49-F238E27FC236}">
                <a16:creationId xmlns:a16="http://schemas.microsoft.com/office/drawing/2014/main" id="{511322F2-5E14-B7E5-3E98-5E0E6F5C061D}"/>
              </a:ext>
            </a:extLst>
          </p:cNvPr>
          <p:cNvSpPr>
            <a:spLocks noGrp="1"/>
          </p:cNvSpPr>
          <p:nvPr>
            <p:ph idx="1"/>
          </p:nvPr>
        </p:nvSpPr>
        <p:spPr>
          <a:xfrm>
            <a:off x="493295" y="806117"/>
            <a:ext cx="4174958" cy="7146757"/>
          </a:xfrm>
        </p:spPr>
        <p:txBody>
          <a:bodyPr>
            <a:normAutofit/>
          </a:bodyPr>
          <a:lstStyle/>
          <a:p>
            <a:pPr marL="0" indent="0" algn="ctr">
              <a:buNone/>
            </a:pPr>
            <a:r>
              <a:rPr lang="it-IT" b="1" dirty="0">
                <a:solidFill>
                  <a:schemeClr val="accent2"/>
                </a:solidFill>
              </a:rPr>
              <a:t>CHI SONO GLI SPETTATORI PASSIVI?</a:t>
            </a:r>
          </a:p>
          <a:p>
            <a:pPr marL="0" indent="0" algn="just">
              <a:buNone/>
            </a:pPr>
            <a:r>
              <a:rPr lang="it-IT" b="1" dirty="0">
                <a:solidFill>
                  <a:schemeClr val="accent1"/>
                </a:solidFill>
              </a:rPr>
              <a:t>Sono i soggetti che assistono al bullismo, senza essere direttamente coinvolti come bulli o vittime. Possono avere un ruolo importante nella prevenzione e nell’interruzione del bullismo, se decidono di denunciare il fenomeno o di sostenere le vittime. Spesso, preferiscono non intervenire, per paura delle ripercussioni o per non perdere la popolarità o il gruppo di appartenenza. I testimoni possono essere anche vittime di pressioni o di minacce da parte dei bulli, per impedire loro di parlare o di agire.</a:t>
            </a:r>
          </a:p>
          <a:p>
            <a:pPr marL="0" indent="0" algn="just">
              <a:buNone/>
            </a:pPr>
            <a:endParaRPr lang="it-IT" b="1" dirty="0">
              <a:solidFill>
                <a:schemeClr val="accent1"/>
              </a:solidFill>
            </a:endParaRPr>
          </a:p>
          <a:p>
            <a:pPr marL="0" indent="0" algn="just">
              <a:buNone/>
            </a:pPr>
            <a:endParaRPr lang="it-IT" b="1" dirty="0">
              <a:solidFill>
                <a:schemeClr val="accent1"/>
              </a:solidFill>
            </a:endParaRPr>
          </a:p>
        </p:txBody>
      </p:sp>
      <p:pic>
        <p:nvPicPr>
          <p:cNvPr id="3" name="Immagine 2">
            <a:extLst>
              <a:ext uri="{FF2B5EF4-FFF2-40B4-BE49-F238E27FC236}">
                <a16:creationId xmlns:a16="http://schemas.microsoft.com/office/drawing/2014/main" id="{6B8AD5B1-88E3-1B62-EBCA-3C7F04658724}"/>
              </a:ext>
            </a:extLst>
          </p:cNvPr>
          <p:cNvPicPr>
            <a:picLocks noChangeAspect="1"/>
          </p:cNvPicPr>
          <p:nvPr/>
        </p:nvPicPr>
        <p:blipFill>
          <a:blip r:embed="rId2"/>
          <a:stretch>
            <a:fillRect/>
          </a:stretch>
        </p:blipFill>
        <p:spPr>
          <a:xfrm>
            <a:off x="4776537" y="806117"/>
            <a:ext cx="4800599" cy="5197641"/>
          </a:xfrm>
          <a:prstGeom prst="rect">
            <a:avLst/>
          </a:prstGeom>
        </p:spPr>
      </p:pic>
    </p:spTree>
    <p:extLst>
      <p:ext uri="{BB962C8B-B14F-4D97-AF65-F5344CB8AC3E}">
        <p14:creationId xmlns:p14="http://schemas.microsoft.com/office/powerpoint/2010/main" val="24275483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F7E6C-A791-0E76-BF43-C82C36BA4DA1}"/>
            </a:ext>
          </a:extLst>
        </p:cNvPr>
        <p:cNvGrpSpPr/>
        <p:nvPr/>
      </p:nvGrpSpPr>
      <p:grpSpPr>
        <a:xfrm>
          <a:off x="0" y="0"/>
          <a:ext cx="0" cy="0"/>
          <a:chOff x="0" y="0"/>
          <a:chExt cx="0" cy="0"/>
        </a:xfrm>
      </p:grpSpPr>
      <p:sp>
        <p:nvSpPr>
          <p:cNvPr id="12" name="Segnaposto contenuto 11">
            <a:extLst>
              <a:ext uri="{FF2B5EF4-FFF2-40B4-BE49-F238E27FC236}">
                <a16:creationId xmlns:a16="http://schemas.microsoft.com/office/drawing/2014/main" id="{02D02CC4-17E6-5009-F476-74F1D21D7AC5}"/>
              </a:ext>
            </a:extLst>
          </p:cNvPr>
          <p:cNvSpPr>
            <a:spLocks noGrp="1"/>
          </p:cNvSpPr>
          <p:nvPr>
            <p:ph idx="1"/>
          </p:nvPr>
        </p:nvSpPr>
        <p:spPr>
          <a:xfrm>
            <a:off x="493295" y="806117"/>
            <a:ext cx="4283242" cy="5567386"/>
          </a:xfrm>
        </p:spPr>
        <p:txBody>
          <a:bodyPr>
            <a:normAutofit/>
          </a:bodyPr>
          <a:lstStyle/>
          <a:p>
            <a:pPr marL="0" indent="0" algn="ctr">
              <a:buNone/>
            </a:pPr>
            <a:r>
              <a:rPr lang="it-IT" b="1" dirty="0">
                <a:solidFill>
                  <a:schemeClr val="accent2"/>
                </a:solidFill>
              </a:rPr>
              <a:t>CHI SONO I SOSTENITORI DEL BULLO?</a:t>
            </a:r>
          </a:p>
          <a:p>
            <a:pPr marL="0" indent="0" algn="just">
              <a:buNone/>
            </a:pPr>
            <a:r>
              <a:rPr lang="it-IT" b="1" dirty="0">
                <a:solidFill>
                  <a:schemeClr val="accent1"/>
                </a:solidFill>
              </a:rPr>
              <a:t>Si tratta di ragazzi che assistono alle prevaricazioni, senza partecipare attivamente alle prepotenze fisiche ma solo a quelle psicologiche. Lo fanno sostenendo il bullo: facendo il tifo per lui durante una lite, applaudendo alle sue bravate e alle prepotenze contro la vittima. La loro presenza durante gli episodi di bullismo risulta essere determinante perché con il loro atteggiamento incoraggiano in bullo alla violenza e ai comportamenti negativi. L’appoggio dei sostenitori accresce l’autostima del bullo che si sente più forte e sicuro ma, soprattutto, autorizzato a continuare. </a:t>
            </a:r>
          </a:p>
        </p:txBody>
      </p:sp>
      <p:pic>
        <p:nvPicPr>
          <p:cNvPr id="3" name="Immagine 2">
            <a:extLst>
              <a:ext uri="{FF2B5EF4-FFF2-40B4-BE49-F238E27FC236}">
                <a16:creationId xmlns:a16="http://schemas.microsoft.com/office/drawing/2014/main" id="{13368C2A-614B-7D94-FBEA-50B010A9AA7A}"/>
              </a:ext>
            </a:extLst>
          </p:cNvPr>
          <p:cNvPicPr>
            <a:picLocks noChangeAspect="1"/>
          </p:cNvPicPr>
          <p:nvPr/>
        </p:nvPicPr>
        <p:blipFill>
          <a:blip r:embed="rId2"/>
          <a:stretch>
            <a:fillRect/>
          </a:stretch>
        </p:blipFill>
        <p:spPr>
          <a:xfrm>
            <a:off x="4776537" y="806117"/>
            <a:ext cx="4800599" cy="5197641"/>
          </a:xfrm>
          <a:prstGeom prst="rect">
            <a:avLst/>
          </a:prstGeom>
        </p:spPr>
      </p:pic>
    </p:spTree>
    <p:extLst>
      <p:ext uri="{BB962C8B-B14F-4D97-AF65-F5344CB8AC3E}">
        <p14:creationId xmlns:p14="http://schemas.microsoft.com/office/powerpoint/2010/main" val="202290868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C6DF9-9812-14FA-A613-875888CCC734}"/>
            </a:ext>
          </a:extLst>
        </p:cNvPr>
        <p:cNvGrpSpPr/>
        <p:nvPr/>
      </p:nvGrpSpPr>
      <p:grpSpPr>
        <a:xfrm>
          <a:off x="0" y="0"/>
          <a:ext cx="0" cy="0"/>
          <a:chOff x="0" y="0"/>
          <a:chExt cx="0" cy="0"/>
        </a:xfrm>
      </p:grpSpPr>
      <p:sp>
        <p:nvSpPr>
          <p:cNvPr id="12" name="Segnaposto contenuto 11">
            <a:extLst>
              <a:ext uri="{FF2B5EF4-FFF2-40B4-BE49-F238E27FC236}">
                <a16:creationId xmlns:a16="http://schemas.microsoft.com/office/drawing/2014/main" id="{5EB4BC38-FB13-BC41-B397-8DF8777BE7C6}"/>
              </a:ext>
            </a:extLst>
          </p:cNvPr>
          <p:cNvSpPr>
            <a:spLocks noGrp="1"/>
          </p:cNvSpPr>
          <p:nvPr>
            <p:ph idx="1"/>
          </p:nvPr>
        </p:nvSpPr>
        <p:spPr>
          <a:xfrm>
            <a:off x="493295" y="806116"/>
            <a:ext cx="7913726" cy="5444559"/>
          </a:xfrm>
        </p:spPr>
        <p:txBody>
          <a:bodyPr>
            <a:normAutofit/>
          </a:bodyPr>
          <a:lstStyle/>
          <a:p>
            <a:pPr marL="0" indent="0" algn="ctr">
              <a:buNone/>
            </a:pPr>
            <a:endParaRPr lang="it-IT" b="1" dirty="0">
              <a:solidFill>
                <a:schemeClr val="accent2"/>
              </a:solidFill>
            </a:endParaRPr>
          </a:p>
          <a:p>
            <a:pPr marL="0" indent="0" algn="ctr">
              <a:buNone/>
            </a:pPr>
            <a:r>
              <a:rPr lang="it-IT" sz="2000" b="1" dirty="0">
                <a:solidFill>
                  <a:schemeClr val="accent2"/>
                </a:solidFill>
              </a:rPr>
              <a:t>RIFERIMENTI NORMATIVI SUL BULLISMO</a:t>
            </a:r>
          </a:p>
          <a:p>
            <a:pPr algn="just">
              <a:buFont typeface="Wingdings" panose="05000000000000000000" pitchFamily="2" charset="2"/>
              <a:buChar char="v"/>
            </a:pPr>
            <a:r>
              <a:rPr lang="it-IT" sz="2000" b="1" dirty="0">
                <a:solidFill>
                  <a:schemeClr val="accent2"/>
                </a:solidFill>
              </a:rPr>
              <a:t>La “lotta al Bullismo” è iniziata anni fa. Un’azione molto importante, fu la direttiva n. 16 del 5 febbraio 2007</a:t>
            </a:r>
            <a:r>
              <a:rPr lang="it-IT" sz="2000" b="1" dirty="0">
                <a:solidFill>
                  <a:schemeClr val="accent1"/>
                </a:solidFill>
              </a:rPr>
              <a:t>, emanata dal Ministro della pubblica istruzione, Giuseppe Fioroni. All’interno di essa, oltre alla definizione del termine bullismo,  si ritrovavano “le linee di indirizzo generali ed azioni a livello nazionale per la prevenzione e la lotta al bullismo". Il ministro, con tale direttiva ha voluto definire le finalità della prevenzione e il contrasto dei fenomeni di bullismo, di violenza fisica o psicologica, attraverso la valorizzazione del ruolo degli insegnanti, dei dirigenti scolastici e di tutto il personale tecnico e ausiliario. </a:t>
            </a:r>
          </a:p>
          <a:p>
            <a:pPr algn="just">
              <a:buFont typeface="Wingdings" panose="05000000000000000000" pitchFamily="2" charset="2"/>
              <a:buChar char="v"/>
            </a:pPr>
            <a:endParaRPr lang="it-IT" b="1" dirty="0">
              <a:solidFill>
                <a:schemeClr val="accent1"/>
              </a:solidFill>
            </a:endParaRPr>
          </a:p>
          <a:p>
            <a:pPr marL="0" indent="0" algn="just">
              <a:buNone/>
            </a:pPr>
            <a:r>
              <a:rPr lang="it-IT" b="1" dirty="0">
                <a:solidFill>
                  <a:schemeClr val="accent1"/>
                </a:solidFill>
              </a:rPr>
              <a:t> </a:t>
            </a:r>
          </a:p>
        </p:txBody>
      </p:sp>
    </p:spTree>
    <p:extLst>
      <p:ext uri="{BB962C8B-B14F-4D97-AF65-F5344CB8AC3E}">
        <p14:creationId xmlns:p14="http://schemas.microsoft.com/office/powerpoint/2010/main" val="3705800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0B4FC-582F-1F21-B238-A49382DCE714}"/>
            </a:ext>
          </a:extLst>
        </p:cNvPr>
        <p:cNvGrpSpPr/>
        <p:nvPr/>
      </p:nvGrpSpPr>
      <p:grpSpPr>
        <a:xfrm>
          <a:off x="0" y="0"/>
          <a:ext cx="0" cy="0"/>
          <a:chOff x="0" y="0"/>
          <a:chExt cx="0" cy="0"/>
        </a:xfrm>
      </p:grpSpPr>
      <p:sp>
        <p:nvSpPr>
          <p:cNvPr id="12" name="Segnaposto contenuto 11">
            <a:extLst>
              <a:ext uri="{FF2B5EF4-FFF2-40B4-BE49-F238E27FC236}">
                <a16:creationId xmlns:a16="http://schemas.microsoft.com/office/drawing/2014/main" id="{FD3A249F-2003-D1E4-7730-4D65BFE3C2A0}"/>
              </a:ext>
            </a:extLst>
          </p:cNvPr>
          <p:cNvSpPr>
            <a:spLocks noGrp="1"/>
          </p:cNvSpPr>
          <p:nvPr>
            <p:ph idx="1"/>
          </p:nvPr>
        </p:nvSpPr>
        <p:spPr>
          <a:xfrm>
            <a:off x="493295" y="806117"/>
            <a:ext cx="7913726" cy="5567386"/>
          </a:xfrm>
        </p:spPr>
        <p:txBody>
          <a:bodyPr>
            <a:normAutofit fontScale="85000" lnSpcReduction="20000"/>
          </a:bodyPr>
          <a:lstStyle/>
          <a:p>
            <a:pPr marL="0" indent="0" algn="ctr">
              <a:buNone/>
            </a:pPr>
            <a:endParaRPr lang="it-IT" b="1" dirty="0">
              <a:solidFill>
                <a:schemeClr val="accent2"/>
              </a:solidFill>
            </a:endParaRPr>
          </a:p>
          <a:p>
            <a:pPr algn="just">
              <a:buFont typeface="Wingdings" panose="05000000000000000000" pitchFamily="2" charset="2"/>
              <a:buChar char="v"/>
            </a:pPr>
            <a:r>
              <a:rPr lang="it-IT" sz="2200" b="1" dirty="0">
                <a:solidFill>
                  <a:schemeClr val="accent2"/>
                </a:solidFill>
              </a:rPr>
              <a:t>Nel 2017, con la legge n. 71</a:t>
            </a:r>
            <a:r>
              <a:rPr lang="it-IT" sz="2200" b="1" dirty="0">
                <a:solidFill>
                  <a:schemeClr val="accent1"/>
                </a:solidFill>
              </a:rPr>
              <a:t> la normativa italiana sul bullismo e cyberbullismo è stata nuovamente regolata. Tale normativa si caratterizza principalmente:</a:t>
            </a:r>
          </a:p>
          <a:p>
            <a:pPr marL="0" indent="0" algn="just">
              <a:buNone/>
            </a:pPr>
            <a:r>
              <a:rPr lang="it-IT" sz="2200" b="1" dirty="0">
                <a:solidFill>
                  <a:schemeClr val="accent1"/>
                </a:solidFill>
              </a:rPr>
              <a:t>     - nel prevedere l'impiego di strumenti preventivi di carattere educativo, individuando la finalità dell'intervento nel contrasto del cyberbullismo in tutte le sue manifestazioni attraverso una strategia che comprende misure di carattere preventivo ed educativo nei confronti dei minori (vittime e autori del bullismo sul web) da attuare in ambito scolastico. </a:t>
            </a:r>
          </a:p>
          <a:p>
            <a:pPr marL="0" indent="0" algn="just">
              <a:buNone/>
            </a:pPr>
            <a:r>
              <a:rPr lang="it-IT" sz="2200" b="1" dirty="0">
                <a:solidFill>
                  <a:schemeClr val="accent1"/>
                </a:solidFill>
              </a:rPr>
              <a:t>    -nel prevede che il minorenne che abbia compiuto 14 anni e sia vittima di bullismo informatico (nonché ciascun genitore o chi esercita la responsabilità sul minore) possa rivolgere istanza al gestore del sito Internet o del social media o, comunque, al titolare del trattamento per ottenere provvedimenti inibitori e prescrittivi a sua tutela (oscuramento, rimozione, blocco di qualsiasi altro dato personale del minore diffuso su Internet, con conservazione dei dati originali).</a:t>
            </a:r>
          </a:p>
          <a:p>
            <a:pPr algn="just">
              <a:buFont typeface="Wingdings" panose="05000000000000000000" pitchFamily="2" charset="2"/>
              <a:buChar char="v"/>
            </a:pPr>
            <a:endParaRPr lang="it-IT" b="1" dirty="0">
              <a:solidFill>
                <a:schemeClr val="accent1"/>
              </a:solidFill>
            </a:endParaRPr>
          </a:p>
          <a:p>
            <a:pPr algn="just">
              <a:buFont typeface="Wingdings" panose="05000000000000000000" pitchFamily="2" charset="2"/>
              <a:buChar char="v"/>
            </a:pPr>
            <a:endParaRPr lang="it-IT" b="1" dirty="0">
              <a:solidFill>
                <a:schemeClr val="accent1"/>
              </a:solidFill>
            </a:endParaRPr>
          </a:p>
          <a:p>
            <a:pPr marL="0" indent="0" algn="just">
              <a:buNone/>
            </a:pPr>
            <a:r>
              <a:rPr lang="it-IT" b="1" dirty="0">
                <a:solidFill>
                  <a:schemeClr val="accent1"/>
                </a:solidFill>
              </a:rPr>
              <a:t> </a:t>
            </a:r>
          </a:p>
        </p:txBody>
      </p:sp>
    </p:spTree>
    <p:extLst>
      <p:ext uri="{BB962C8B-B14F-4D97-AF65-F5344CB8AC3E}">
        <p14:creationId xmlns:p14="http://schemas.microsoft.com/office/powerpoint/2010/main" val="17155930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86CBD-2AF2-0254-B501-2CD406DCBDE1}"/>
            </a:ext>
          </a:extLst>
        </p:cNvPr>
        <p:cNvGrpSpPr/>
        <p:nvPr/>
      </p:nvGrpSpPr>
      <p:grpSpPr>
        <a:xfrm>
          <a:off x="0" y="0"/>
          <a:ext cx="0" cy="0"/>
          <a:chOff x="0" y="0"/>
          <a:chExt cx="0" cy="0"/>
        </a:xfrm>
      </p:grpSpPr>
      <p:sp>
        <p:nvSpPr>
          <p:cNvPr id="12" name="Segnaposto contenuto 11">
            <a:extLst>
              <a:ext uri="{FF2B5EF4-FFF2-40B4-BE49-F238E27FC236}">
                <a16:creationId xmlns:a16="http://schemas.microsoft.com/office/drawing/2014/main" id="{D1A69A6A-6FA9-C63B-F420-879295956ECF}"/>
              </a:ext>
            </a:extLst>
          </p:cNvPr>
          <p:cNvSpPr>
            <a:spLocks noGrp="1"/>
          </p:cNvSpPr>
          <p:nvPr>
            <p:ph idx="1"/>
          </p:nvPr>
        </p:nvSpPr>
        <p:spPr>
          <a:xfrm>
            <a:off x="493295" y="806117"/>
            <a:ext cx="7913726" cy="5567386"/>
          </a:xfrm>
        </p:spPr>
        <p:txBody>
          <a:bodyPr>
            <a:normAutofit fontScale="92500" lnSpcReduction="20000"/>
          </a:bodyPr>
          <a:lstStyle/>
          <a:p>
            <a:pPr marL="0" indent="0" algn="ctr">
              <a:buNone/>
            </a:pPr>
            <a:endParaRPr lang="it-IT" b="1" dirty="0">
              <a:solidFill>
                <a:schemeClr val="accent2"/>
              </a:solidFill>
            </a:endParaRPr>
          </a:p>
          <a:p>
            <a:pPr marL="0" indent="0" algn="just">
              <a:buNone/>
            </a:pPr>
            <a:r>
              <a:rPr lang="it-IT" b="1" dirty="0">
                <a:solidFill>
                  <a:schemeClr val="accent1"/>
                </a:solidFill>
              </a:rPr>
              <a:t>-  Nell’istituire un tavolo tecnico per la prevenzione ed il contrasto del cyberbullismo, prevedendo l'adozione, da parte del MIUR, sentito il Ministero della giustizia, di apposite linee di orientamento - da aggiornare ogni due anni - per la prevenzione ed il contrasto del cyberbullismo nelle scuole. In particolare, le linee di orientamento dovevano prevedere una specifica formazione del personale scolastico, con la promozione di un ruolo attivo degli studenti e la previsione di misure di sostegno e rieducazione dei minori coinvolti.</a:t>
            </a:r>
          </a:p>
          <a:p>
            <a:pPr marL="0" indent="0" algn="just">
              <a:buNone/>
            </a:pPr>
            <a:r>
              <a:rPr lang="it-IT" b="1" dirty="0">
                <a:solidFill>
                  <a:schemeClr val="accent1"/>
                </a:solidFill>
              </a:rPr>
              <a:t>- Nel designare, in ogni istituto scolastico, un docente con funzioni di referente per le iniziative contro il cyberbullismo che dovrà collaborare con le Forze di polizia, e con le associazioni e con i centri di aggregazione giovanile presenti sul territorio;</a:t>
            </a:r>
          </a:p>
          <a:p>
            <a:pPr marL="0" indent="0" algn="just">
              <a:buNone/>
            </a:pPr>
            <a:endParaRPr lang="it-IT" b="1" dirty="0">
              <a:solidFill>
                <a:schemeClr val="accent1"/>
              </a:solidFill>
            </a:endParaRPr>
          </a:p>
          <a:p>
            <a:pPr algn="just">
              <a:buFont typeface="Wingdings" panose="05000000000000000000" pitchFamily="2" charset="2"/>
              <a:buChar char="v"/>
            </a:pPr>
            <a:r>
              <a:rPr lang="it-IT" b="1" dirty="0">
                <a:solidFill>
                  <a:schemeClr val="accent1"/>
                </a:solidFill>
              </a:rPr>
              <a:t>prevede interventi di caratteri educativo in materia di cyberbullismo (finanziamento di progetti e promozione dell'uso consapevole di internet);</a:t>
            </a:r>
          </a:p>
          <a:p>
            <a:pPr algn="just">
              <a:buFont typeface="Wingdings" panose="05000000000000000000" pitchFamily="2" charset="2"/>
              <a:buChar char="v"/>
            </a:pPr>
            <a:r>
              <a:rPr lang="it-IT" b="1" dirty="0">
                <a:solidFill>
                  <a:schemeClr val="accent1"/>
                </a:solidFill>
              </a:rPr>
              <a:t>in caso di episodi di cyberbullismo in ambito scolastico, prevede inoltre l'obbligo da parte del dirigente responsabile dell'istituto di informare tempestivamente i genitori (o i tutori) dei minori coinvolti e di attivare adeguate azioni educative;</a:t>
            </a:r>
          </a:p>
          <a:p>
            <a:pPr marL="0" indent="0" algn="just">
              <a:buNone/>
            </a:pPr>
            <a:r>
              <a:rPr lang="it-IT" b="1" dirty="0">
                <a:solidFill>
                  <a:schemeClr val="accent1"/>
                </a:solidFill>
              </a:rPr>
              <a:t> </a:t>
            </a:r>
          </a:p>
        </p:txBody>
      </p:sp>
    </p:spTree>
    <p:extLst>
      <p:ext uri="{BB962C8B-B14F-4D97-AF65-F5344CB8AC3E}">
        <p14:creationId xmlns:p14="http://schemas.microsoft.com/office/powerpoint/2010/main" val="238585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2D46F-4670-3521-E7EF-02FBF84CDCAB}"/>
            </a:ext>
          </a:extLst>
        </p:cNvPr>
        <p:cNvGrpSpPr/>
        <p:nvPr/>
      </p:nvGrpSpPr>
      <p:grpSpPr>
        <a:xfrm>
          <a:off x="0" y="0"/>
          <a:ext cx="0" cy="0"/>
          <a:chOff x="0" y="0"/>
          <a:chExt cx="0" cy="0"/>
        </a:xfrm>
      </p:grpSpPr>
      <p:sp>
        <p:nvSpPr>
          <p:cNvPr id="12" name="Segnaposto contenuto 11">
            <a:extLst>
              <a:ext uri="{FF2B5EF4-FFF2-40B4-BE49-F238E27FC236}">
                <a16:creationId xmlns:a16="http://schemas.microsoft.com/office/drawing/2014/main" id="{9C0C80DB-A1EB-8733-391A-E4573103033E}"/>
              </a:ext>
            </a:extLst>
          </p:cNvPr>
          <p:cNvSpPr>
            <a:spLocks noGrp="1"/>
          </p:cNvSpPr>
          <p:nvPr>
            <p:ph idx="1"/>
          </p:nvPr>
        </p:nvSpPr>
        <p:spPr>
          <a:xfrm>
            <a:off x="493295" y="806117"/>
            <a:ext cx="7913726" cy="5567386"/>
          </a:xfrm>
        </p:spPr>
        <p:txBody>
          <a:bodyPr>
            <a:normAutofit/>
          </a:bodyPr>
          <a:lstStyle/>
          <a:p>
            <a:pPr marL="0" indent="0" algn="ctr">
              <a:buNone/>
            </a:pPr>
            <a:endParaRPr lang="it-IT" b="1" dirty="0">
              <a:solidFill>
                <a:schemeClr val="accent2"/>
              </a:solidFill>
            </a:endParaRPr>
          </a:p>
          <a:p>
            <a:pPr marL="0" indent="0" algn="just">
              <a:buNone/>
            </a:pPr>
            <a:r>
              <a:rPr lang="it-IT" b="1" dirty="0">
                <a:solidFill>
                  <a:schemeClr val="accent1"/>
                </a:solidFill>
              </a:rPr>
              <a:t>-  Nell’ prevede interventi di caratteri educativo in materia di cyberbullismo (finanziamento di progetti e promozione dell'uso consapevole di internet). Inoltre, nel caso di episodi di bullismo in ambito scolastico, prevede l'obbligo da parte del dirigente responsabile dell'istituto, di informare tempestivamente i genitori (o i tutori) dei minori coinvolti e di attivare adeguate azioni educative</a:t>
            </a:r>
          </a:p>
          <a:p>
            <a:pPr marL="0" indent="0" algn="just">
              <a:buNone/>
            </a:pPr>
            <a:r>
              <a:rPr lang="it-IT" b="1" dirty="0">
                <a:solidFill>
                  <a:schemeClr val="accent1"/>
                </a:solidFill>
              </a:rPr>
              <a:t> </a:t>
            </a:r>
          </a:p>
        </p:txBody>
      </p:sp>
    </p:spTree>
    <p:extLst>
      <p:ext uri="{BB962C8B-B14F-4D97-AF65-F5344CB8AC3E}">
        <p14:creationId xmlns:p14="http://schemas.microsoft.com/office/powerpoint/2010/main" val="8154076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DCF7B-E26C-EE04-2F65-5CEC75B627B7}"/>
            </a:ext>
          </a:extLst>
        </p:cNvPr>
        <p:cNvGrpSpPr/>
        <p:nvPr/>
      </p:nvGrpSpPr>
      <p:grpSpPr>
        <a:xfrm>
          <a:off x="0" y="0"/>
          <a:ext cx="0" cy="0"/>
          <a:chOff x="0" y="0"/>
          <a:chExt cx="0" cy="0"/>
        </a:xfrm>
      </p:grpSpPr>
      <p:sp>
        <p:nvSpPr>
          <p:cNvPr id="12" name="Segnaposto contenuto 11">
            <a:extLst>
              <a:ext uri="{FF2B5EF4-FFF2-40B4-BE49-F238E27FC236}">
                <a16:creationId xmlns:a16="http://schemas.microsoft.com/office/drawing/2014/main" id="{DDB019D7-E018-CA48-455B-15DBDF902FE3}"/>
              </a:ext>
            </a:extLst>
          </p:cNvPr>
          <p:cNvSpPr>
            <a:spLocks noGrp="1"/>
          </p:cNvSpPr>
          <p:nvPr>
            <p:ph idx="1"/>
          </p:nvPr>
        </p:nvSpPr>
        <p:spPr>
          <a:xfrm>
            <a:off x="493295" y="806117"/>
            <a:ext cx="8732592" cy="5567386"/>
          </a:xfrm>
        </p:spPr>
        <p:txBody>
          <a:bodyPr>
            <a:normAutofit/>
          </a:bodyPr>
          <a:lstStyle/>
          <a:p>
            <a:pPr marL="0" indent="0" algn="ctr">
              <a:buNone/>
            </a:pPr>
            <a:endParaRPr lang="it-IT" b="1" dirty="0">
              <a:solidFill>
                <a:schemeClr val="accent2"/>
              </a:solidFill>
            </a:endParaRPr>
          </a:p>
          <a:p>
            <a:pPr algn="just">
              <a:buFont typeface="Wingdings" panose="05000000000000000000" pitchFamily="2" charset="2"/>
              <a:buChar char="v"/>
            </a:pPr>
            <a:r>
              <a:rPr lang="it-IT" b="1" dirty="0">
                <a:solidFill>
                  <a:schemeClr val="accent1"/>
                </a:solidFill>
              </a:rPr>
              <a:t>Infine, </a:t>
            </a:r>
            <a:r>
              <a:rPr lang="it-IT" b="1" dirty="0">
                <a:solidFill>
                  <a:schemeClr val="accent2"/>
                </a:solidFill>
              </a:rPr>
              <a:t>con l’adozione della legge n. 70 del 17 maggio 2024</a:t>
            </a:r>
            <a:r>
              <a:rPr lang="it-IT" b="1" dirty="0">
                <a:solidFill>
                  <a:schemeClr val="accent1"/>
                </a:solidFill>
              </a:rPr>
              <a:t>, sono state introdotte importanti novità volte a prevenire e contrastare i fenomeni del bullismo e del cyberbullismo in tutte le loro manifestazioni. Tra le  novità più importanti, possiamo rilevare: </a:t>
            </a:r>
          </a:p>
          <a:p>
            <a:pPr marL="0" indent="0" algn="just">
              <a:buNone/>
            </a:pPr>
            <a:r>
              <a:rPr lang="it-IT" b="1" dirty="0">
                <a:solidFill>
                  <a:schemeClr val="accent1"/>
                </a:solidFill>
              </a:rPr>
              <a:t>        -l’intervento sulla legge n. 71/2017, estendendone il campo  di applicazione dalla prevenzione e contrasto del solo cyberbullismo anche alla prevenzione e contrasto del bullismo, incrementando le risorse a disposizione per campagne informative di prevenzione e sensibilizzazione.</a:t>
            </a:r>
          </a:p>
          <a:p>
            <a:pPr marL="0" indent="0" algn="just">
              <a:buNone/>
            </a:pPr>
            <a:r>
              <a:rPr lang="it-IT" b="1" dirty="0">
                <a:solidFill>
                  <a:schemeClr val="accent1"/>
                </a:solidFill>
              </a:rPr>
              <a:t>     -l’istituzione della «Giornata del rispetto», quale momento specifico    di approfondimento delle tematiche del rispetto degli altri, della sensibilizzazione sui temi della non violenza psicologica e fisica, del contrasto di ogni forma di discriminazione e prevaricazione. La Giornata ricorre il giorno 20 gennaio. Nella settimana che precede la Giornata, le scuole possono riservare adeguati spazi per lo svolgimento di attività didattiche volte a sensibilizzare gli alunni.</a:t>
            </a:r>
          </a:p>
          <a:p>
            <a:pPr algn="just">
              <a:buFont typeface="Wingdings" panose="05000000000000000000" pitchFamily="2" charset="2"/>
              <a:buChar char="v"/>
            </a:pPr>
            <a:endParaRPr lang="it-IT" b="1" dirty="0">
              <a:solidFill>
                <a:schemeClr val="accent1"/>
              </a:solidFill>
            </a:endParaRPr>
          </a:p>
        </p:txBody>
      </p:sp>
    </p:spTree>
    <p:extLst>
      <p:ext uri="{BB962C8B-B14F-4D97-AF65-F5344CB8AC3E}">
        <p14:creationId xmlns:p14="http://schemas.microsoft.com/office/powerpoint/2010/main" val="566568671"/>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67D74-9490-F60E-8C7C-96178D6CCAD5}"/>
            </a:ext>
          </a:extLst>
        </p:cNvPr>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C464DF97-E5C2-2181-451D-7A7F0263C3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
        <p:nvSpPr>
          <p:cNvPr id="7" name="Segnaposto testo 6">
            <a:extLst>
              <a:ext uri="{FF2B5EF4-FFF2-40B4-BE49-F238E27FC236}">
                <a16:creationId xmlns:a16="http://schemas.microsoft.com/office/drawing/2014/main" id="{7942A34D-71F4-E45F-33F4-F79BD24F643F}"/>
              </a:ext>
            </a:extLst>
          </p:cNvPr>
          <p:cNvSpPr>
            <a:spLocks noGrp="1"/>
          </p:cNvSpPr>
          <p:nvPr>
            <p:ph type="body" sz="half" idx="2"/>
          </p:nvPr>
        </p:nvSpPr>
        <p:spPr>
          <a:xfrm>
            <a:off x="3332747" y="5630778"/>
            <a:ext cx="5848767" cy="1227221"/>
          </a:xfrm>
        </p:spPr>
        <p:txBody>
          <a:bodyPr/>
          <a:lstStyle/>
          <a:p>
            <a:r>
              <a:rPr lang="it-IT" dirty="0"/>
              <a:t>IL TEAM BULLISMO</a:t>
            </a:r>
          </a:p>
          <a:p>
            <a:r>
              <a:rPr lang="it-IT" dirty="0"/>
              <a:t>I docenti: Cerciello Parisi Maria, Borrelli Andrea, Menna Anna in collaborazione con la docente </a:t>
            </a:r>
            <a:r>
              <a:rPr lang="it-IT" dirty="0" err="1"/>
              <a:t>Lufino</a:t>
            </a:r>
            <a:r>
              <a:rPr lang="it-IT" dirty="0"/>
              <a:t> Stefania   </a:t>
            </a:r>
          </a:p>
        </p:txBody>
      </p:sp>
    </p:spTree>
    <p:extLst>
      <p:ext uri="{BB962C8B-B14F-4D97-AF65-F5344CB8AC3E}">
        <p14:creationId xmlns:p14="http://schemas.microsoft.com/office/powerpoint/2010/main" val="219074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5A25C-E5DB-CAF4-962B-73DB6990504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85A2337-CDC5-1969-353B-B1492DCAB142}"/>
              </a:ext>
            </a:extLst>
          </p:cNvPr>
          <p:cNvSpPr>
            <a:spLocks noGrp="1"/>
          </p:cNvSpPr>
          <p:nvPr>
            <p:ph type="ctrTitle"/>
          </p:nvPr>
        </p:nvSpPr>
        <p:spPr>
          <a:xfrm>
            <a:off x="252662" y="264695"/>
            <a:ext cx="9168063" cy="5257799"/>
          </a:xfrm>
        </p:spPr>
        <p:txBody>
          <a:bodyPr/>
          <a:lstStyle/>
          <a:p>
            <a:r>
              <a:rPr lang="it-IT" dirty="0"/>
              <a:t> BULLISMO E </a:t>
            </a:r>
            <a:br>
              <a:rPr lang="it-IT" dirty="0"/>
            </a:br>
            <a:r>
              <a:rPr lang="it-IT" dirty="0"/>
              <a:t>CYBERBULLISMO</a:t>
            </a:r>
            <a:br>
              <a:rPr lang="it-IT" dirty="0"/>
            </a:br>
            <a:br>
              <a:rPr lang="it-IT" dirty="0"/>
            </a:br>
            <a:r>
              <a:rPr lang="it-IT" dirty="0"/>
              <a:t>Circolo Didattico R. </a:t>
            </a:r>
            <a:r>
              <a:rPr lang="it-IT" dirty="0" err="1"/>
              <a:t>Arfè</a:t>
            </a:r>
            <a:br>
              <a:rPr lang="it-IT" dirty="0"/>
            </a:br>
            <a:r>
              <a:rPr lang="it-IT" dirty="0"/>
              <a:t> </a:t>
            </a:r>
          </a:p>
        </p:txBody>
      </p:sp>
      <p:pic>
        <p:nvPicPr>
          <p:cNvPr id="4" name="Immagine 3">
            <a:extLst>
              <a:ext uri="{FF2B5EF4-FFF2-40B4-BE49-F238E27FC236}">
                <a16:creationId xmlns:a16="http://schemas.microsoft.com/office/drawing/2014/main" id="{3AB0B59A-BB89-93A5-CA81-A94B624B9A20}"/>
              </a:ext>
            </a:extLst>
          </p:cNvPr>
          <p:cNvPicPr>
            <a:picLocks noChangeAspect="1"/>
          </p:cNvPicPr>
          <p:nvPr/>
        </p:nvPicPr>
        <p:blipFill>
          <a:blip r:embed="rId2"/>
          <a:stretch>
            <a:fillRect/>
          </a:stretch>
        </p:blipFill>
        <p:spPr>
          <a:xfrm>
            <a:off x="3260558" y="5648325"/>
            <a:ext cx="2690562" cy="1209675"/>
          </a:xfrm>
          <a:prstGeom prst="rect">
            <a:avLst/>
          </a:prstGeom>
        </p:spPr>
      </p:pic>
    </p:spTree>
    <p:extLst>
      <p:ext uri="{BB962C8B-B14F-4D97-AF65-F5344CB8AC3E}">
        <p14:creationId xmlns:p14="http://schemas.microsoft.com/office/powerpoint/2010/main" val="11164093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1167A-BE42-3C4D-DC94-1D0E4D54B888}"/>
              </a:ext>
            </a:extLst>
          </p:cNvPr>
          <p:cNvSpPr>
            <a:spLocks noGrp="1"/>
          </p:cNvSpPr>
          <p:nvPr>
            <p:ph type="title"/>
          </p:nvPr>
        </p:nvSpPr>
        <p:spPr>
          <a:xfrm>
            <a:off x="677334" y="609600"/>
            <a:ext cx="8596668" cy="978568"/>
          </a:xfrm>
        </p:spPr>
        <p:txBody>
          <a:bodyPr/>
          <a:lstStyle/>
          <a:p>
            <a:pPr algn="ctr"/>
            <a:r>
              <a:rPr lang="it-IT" dirty="0"/>
              <a:t>IL BULLISMO</a:t>
            </a:r>
          </a:p>
        </p:txBody>
      </p:sp>
      <p:sp>
        <p:nvSpPr>
          <p:cNvPr id="3" name="Segnaposto contenuto 2">
            <a:extLst>
              <a:ext uri="{FF2B5EF4-FFF2-40B4-BE49-F238E27FC236}">
                <a16:creationId xmlns:a16="http://schemas.microsoft.com/office/drawing/2014/main" id="{0002202E-8DD9-F7E5-9713-DE7D284E32F6}"/>
              </a:ext>
            </a:extLst>
          </p:cNvPr>
          <p:cNvSpPr>
            <a:spLocks noGrp="1"/>
          </p:cNvSpPr>
          <p:nvPr>
            <p:ph idx="1"/>
          </p:nvPr>
        </p:nvSpPr>
        <p:spPr>
          <a:xfrm>
            <a:off x="569050" y="2466475"/>
            <a:ext cx="3810445" cy="2610852"/>
          </a:xfrm>
        </p:spPr>
        <p:txBody>
          <a:bodyPr>
            <a:normAutofit/>
          </a:bodyPr>
          <a:lstStyle/>
          <a:p>
            <a:pPr marL="0" indent="0" algn="just">
              <a:buNone/>
            </a:pPr>
            <a:r>
              <a:rPr lang="it-IT" dirty="0"/>
              <a:t>IL </a:t>
            </a:r>
            <a:r>
              <a:rPr lang="it-IT" b="1" dirty="0">
                <a:solidFill>
                  <a:schemeClr val="accent1">
                    <a:lumMod val="75000"/>
                  </a:schemeClr>
                </a:solidFill>
              </a:rPr>
              <a:t>BULLISMO</a:t>
            </a:r>
            <a:r>
              <a:rPr lang="it-IT" dirty="0"/>
              <a:t> È UN </a:t>
            </a:r>
            <a:r>
              <a:rPr lang="it-IT" b="1" dirty="0">
                <a:solidFill>
                  <a:schemeClr val="accent1">
                    <a:lumMod val="75000"/>
                  </a:schemeClr>
                </a:solidFill>
              </a:rPr>
              <a:t>ATTO AGGRESSIVO </a:t>
            </a:r>
            <a:r>
              <a:rPr lang="it-IT" dirty="0"/>
              <a:t>CONDOTTO DA UN INDIVIDUO O DA UN GRUPPO </a:t>
            </a:r>
            <a:r>
              <a:rPr lang="it-IT" b="1" dirty="0">
                <a:solidFill>
                  <a:schemeClr val="accent1">
                    <a:lumMod val="75000"/>
                  </a:schemeClr>
                </a:solidFill>
              </a:rPr>
              <a:t>RIPETUTAMENTE</a:t>
            </a:r>
            <a:r>
              <a:rPr lang="it-IT" dirty="0"/>
              <a:t> E NEL TEMPO CONTRO UNA PERSONA </a:t>
            </a:r>
            <a:r>
              <a:rPr lang="it-IT" b="1" dirty="0">
                <a:solidFill>
                  <a:schemeClr val="accent1">
                    <a:lumMod val="75000"/>
                  </a:schemeClr>
                </a:solidFill>
              </a:rPr>
              <a:t>CHE NON RIESCE PIÙ  DIFENDERSI</a:t>
            </a:r>
          </a:p>
        </p:txBody>
      </p:sp>
      <p:pic>
        <p:nvPicPr>
          <p:cNvPr id="4" name="Immagine 3">
            <a:extLst>
              <a:ext uri="{FF2B5EF4-FFF2-40B4-BE49-F238E27FC236}">
                <a16:creationId xmlns:a16="http://schemas.microsoft.com/office/drawing/2014/main" id="{75754EA3-DE20-062B-13BE-214CFA58D5C9}"/>
              </a:ext>
            </a:extLst>
          </p:cNvPr>
          <p:cNvPicPr>
            <a:picLocks noChangeAspect="1"/>
          </p:cNvPicPr>
          <p:nvPr/>
        </p:nvPicPr>
        <p:blipFill>
          <a:blip r:embed="rId2"/>
          <a:stretch>
            <a:fillRect/>
          </a:stretch>
        </p:blipFill>
        <p:spPr>
          <a:xfrm>
            <a:off x="4608095" y="1098884"/>
            <a:ext cx="4894507" cy="3476625"/>
          </a:xfrm>
          <a:prstGeom prst="rect">
            <a:avLst/>
          </a:prstGeom>
        </p:spPr>
      </p:pic>
      <p:pic>
        <p:nvPicPr>
          <p:cNvPr id="5" name="Immagine 4">
            <a:extLst>
              <a:ext uri="{FF2B5EF4-FFF2-40B4-BE49-F238E27FC236}">
                <a16:creationId xmlns:a16="http://schemas.microsoft.com/office/drawing/2014/main" id="{F4DA1E50-7D6F-96EF-42B6-CF117E02A2A1}"/>
              </a:ext>
            </a:extLst>
          </p:cNvPr>
          <p:cNvPicPr>
            <a:picLocks noChangeAspect="1"/>
          </p:cNvPicPr>
          <p:nvPr/>
        </p:nvPicPr>
        <p:blipFill>
          <a:blip r:embed="rId3"/>
          <a:stretch>
            <a:fillRect/>
          </a:stretch>
        </p:blipFill>
        <p:spPr>
          <a:xfrm>
            <a:off x="855996" y="4487779"/>
            <a:ext cx="5003383" cy="2248905"/>
          </a:xfrm>
          <a:prstGeom prst="rect">
            <a:avLst/>
          </a:prstGeom>
        </p:spPr>
      </p:pic>
    </p:spTree>
    <p:extLst>
      <p:ext uri="{BB962C8B-B14F-4D97-AF65-F5344CB8AC3E}">
        <p14:creationId xmlns:p14="http://schemas.microsoft.com/office/powerpoint/2010/main" val="194896600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E5154-D3AB-C2BE-EFC8-1962CE22FBB7}"/>
            </a:ext>
          </a:extLst>
        </p:cNvPr>
        <p:cNvGrpSpPr/>
        <p:nvPr/>
      </p:nvGrpSpPr>
      <p:grpSpPr>
        <a:xfrm>
          <a:off x="0" y="0"/>
          <a:ext cx="0" cy="0"/>
          <a:chOff x="0" y="0"/>
          <a:chExt cx="0" cy="0"/>
        </a:xfrm>
      </p:grpSpPr>
      <p:sp>
        <p:nvSpPr>
          <p:cNvPr id="12" name="Segnaposto contenuto 11">
            <a:extLst>
              <a:ext uri="{FF2B5EF4-FFF2-40B4-BE49-F238E27FC236}">
                <a16:creationId xmlns:a16="http://schemas.microsoft.com/office/drawing/2014/main" id="{115EFBC3-B569-16E7-B075-49859EF8DF5F}"/>
              </a:ext>
            </a:extLst>
          </p:cNvPr>
          <p:cNvSpPr>
            <a:spLocks noGrp="1"/>
          </p:cNvSpPr>
          <p:nvPr>
            <p:ph idx="1"/>
          </p:nvPr>
        </p:nvSpPr>
        <p:spPr>
          <a:xfrm>
            <a:off x="493295" y="504968"/>
            <a:ext cx="4283242" cy="5895832"/>
          </a:xfrm>
        </p:spPr>
        <p:txBody>
          <a:bodyPr>
            <a:normAutofit/>
          </a:bodyPr>
          <a:lstStyle/>
          <a:p>
            <a:pPr marL="0" indent="0" algn="ctr">
              <a:buNone/>
            </a:pPr>
            <a:r>
              <a:rPr lang="it-IT" b="1" dirty="0">
                <a:solidFill>
                  <a:schemeClr val="accent2"/>
                </a:solidFill>
              </a:rPr>
              <a:t>IL CYBERBULLISMO</a:t>
            </a:r>
          </a:p>
          <a:p>
            <a:pPr marL="0" indent="0" algn="just">
              <a:buNone/>
            </a:pPr>
            <a:r>
              <a:rPr lang="it-IT" sz="2000" b="1" dirty="0">
                <a:solidFill>
                  <a:schemeClr val="accent1"/>
                </a:solidFill>
              </a:rPr>
              <a:t>È la manifestazione in Rete di bullismo, ossia azioni violente e intimidatorie esercitate da un bullo, o un gruppo di bulli, su una vittima. Le azioni possono riguardare molestie verbali, aggressioni fisiche, persecuzioni, generalmente attuate in ambiente scolastico. Oggi la tecnologia consente ai bulli di materializzarsi in ogni momento perseguitando le vittime con messaggi, immagini, video offensivi inviati tramite smartphone o pubblicati sui siti web e sui social network. </a:t>
            </a:r>
          </a:p>
        </p:txBody>
      </p:sp>
      <p:pic>
        <p:nvPicPr>
          <p:cNvPr id="2" name="Immagine 1">
            <a:extLst>
              <a:ext uri="{FF2B5EF4-FFF2-40B4-BE49-F238E27FC236}">
                <a16:creationId xmlns:a16="http://schemas.microsoft.com/office/drawing/2014/main" id="{FA40511F-1E16-4A1F-A0AD-E8864C6DED0D}"/>
              </a:ext>
            </a:extLst>
          </p:cNvPr>
          <p:cNvPicPr>
            <a:picLocks noChangeAspect="1"/>
          </p:cNvPicPr>
          <p:nvPr/>
        </p:nvPicPr>
        <p:blipFill>
          <a:blip r:embed="rId2"/>
          <a:stretch>
            <a:fillRect/>
          </a:stretch>
        </p:blipFill>
        <p:spPr>
          <a:xfrm>
            <a:off x="4940310" y="1371457"/>
            <a:ext cx="4667714" cy="4115085"/>
          </a:xfrm>
          <a:prstGeom prst="rect">
            <a:avLst/>
          </a:prstGeom>
        </p:spPr>
      </p:pic>
    </p:spTree>
    <p:extLst>
      <p:ext uri="{BB962C8B-B14F-4D97-AF65-F5344CB8AC3E}">
        <p14:creationId xmlns:p14="http://schemas.microsoft.com/office/powerpoint/2010/main" val="16100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D9D3D67C-F2EE-B55E-1336-6068FEC14F85}"/>
              </a:ext>
            </a:extLst>
          </p:cNvPr>
          <p:cNvPicPr>
            <a:picLocks noChangeAspect="1"/>
          </p:cNvPicPr>
          <p:nvPr/>
        </p:nvPicPr>
        <p:blipFill>
          <a:blip r:embed="rId2"/>
          <a:stretch>
            <a:fillRect/>
          </a:stretch>
        </p:blipFill>
        <p:spPr>
          <a:xfrm>
            <a:off x="1326089" y="1604210"/>
            <a:ext cx="7299158" cy="4415590"/>
          </a:xfrm>
          <a:prstGeom prst="rect">
            <a:avLst/>
          </a:prstGeom>
        </p:spPr>
      </p:pic>
      <p:sp>
        <p:nvSpPr>
          <p:cNvPr id="8" name="Titolo 7">
            <a:extLst>
              <a:ext uri="{FF2B5EF4-FFF2-40B4-BE49-F238E27FC236}">
                <a16:creationId xmlns:a16="http://schemas.microsoft.com/office/drawing/2014/main" id="{6F68DAF9-E43B-DB42-CF61-C49A8C7AD4FF}"/>
              </a:ext>
            </a:extLst>
          </p:cNvPr>
          <p:cNvSpPr>
            <a:spLocks noGrp="1"/>
          </p:cNvSpPr>
          <p:nvPr>
            <p:ph type="title"/>
          </p:nvPr>
        </p:nvSpPr>
        <p:spPr>
          <a:xfrm>
            <a:off x="677334" y="609600"/>
            <a:ext cx="8596668" cy="1086853"/>
          </a:xfrm>
        </p:spPr>
        <p:txBody>
          <a:bodyPr/>
          <a:lstStyle/>
          <a:p>
            <a:r>
              <a:rPr lang="it-IT" dirty="0"/>
              <a:t>LE CARATTERISTICHE DEL BULLISMO</a:t>
            </a:r>
          </a:p>
        </p:txBody>
      </p:sp>
    </p:spTree>
    <p:extLst>
      <p:ext uri="{BB962C8B-B14F-4D97-AF65-F5344CB8AC3E}">
        <p14:creationId xmlns:p14="http://schemas.microsoft.com/office/powerpoint/2010/main" val="2420454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4727AF-5F4B-740D-CC7E-48BF6BB603D5}"/>
              </a:ext>
            </a:extLst>
          </p:cNvPr>
          <p:cNvSpPr>
            <a:spLocks noGrp="1"/>
          </p:cNvSpPr>
          <p:nvPr>
            <p:ph type="title"/>
          </p:nvPr>
        </p:nvSpPr>
        <p:spPr>
          <a:xfrm>
            <a:off x="3163669" y="2971799"/>
            <a:ext cx="4464352" cy="1900989"/>
          </a:xfrm>
        </p:spPr>
        <p:txBody>
          <a:bodyPr>
            <a:normAutofit/>
          </a:bodyPr>
          <a:lstStyle/>
          <a:p>
            <a:r>
              <a:rPr lang="it-IT" sz="2400" dirty="0"/>
              <a:t>LE FORME DEL BULLISMO</a:t>
            </a:r>
          </a:p>
        </p:txBody>
      </p:sp>
      <p:sp>
        <p:nvSpPr>
          <p:cNvPr id="3" name="Segnaposto contenuto 2">
            <a:extLst>
              <a:ext uri="{FF2B5EF4-FFF2-40B4-BE49-F238E27FC236}">
                <a16:creationId xmlns:a16="http://schemas.microsoft.com/office/drawing/2014/main" id="{A2130AD9-6664-A4D7-F143-417E4DA7671C}"/>
              </a:ext>
            </a:extLst>
          </p:cNvPr>
          <p:cNvSpPr>
            <a:spLocks noGrp="1"/>
          </p:cNvSpPr>
          <p:nvPr>
            <p:ph idx="1"/>
          </p:nvPr>
        </p:nvSpPr>
        <p:spPr>
          <a:xfrm>
            <a:off x="264695" y="505326"/>
            <a:ext cx="9204158" cy="6220325"/>
          </a:xfrm>
        </p:spPr>
        <p:txBody>
          <a:bodyPr>
            <a:normAutofit/>
          </a:bodyPr>
          <a:lstStyle/>
          <a:p>
            <a:pPr marL="0" indent="0">
              <a:buNone/>
            </a:pPr>
            <a:r>
              <a:rPr lang="it-IT" dirty="0"/>
              <a:t>       </a:t>
            </a:r>
            <a:r>
              <a:rPr lang="it-IT" b="1" dirty="0">
                <a:solidFill>
                  <a:schemeClr val="accent1"/>
                </a:solidFill>
              </a:rPr>
              <a:t>VERBALE (OFFESE)                                      FISICO (AGGRESSIONI)</a:t>
            </a:r>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r>
              <a:rPr lang="it-IT" b="1" dirty="0">
                <a:solidFill>
                  <a:schemeClr val="accent1">
                    <a:lumMod val="60000"/>
                    <a:lumOff val="40000"/>
                  </a:schemeClr>
                </a:solidFill>
              </a:rPr>
              <a:t>RELAZIONALE (ESCLUSIONE)                         </a:t>
            </a:r>
            <a:r>
              <a:rPr lang="it-IT" b="1" dirty="0">
                <a:solidFill>
                  <a:schemeClr val="accent1">
                    <a:lumMod val="50000"/>
                  </a:schemeClr>
                </a:solidFill>
              </a:rPr>
              <a:t>VIRTUALE (CYBERBULLISMO)</a:t>
            </a:r>
          </a:p>
        </p:txBody>
      </p:sp>
      <p:pic>
        <p:nvPicPr>
          <p:cNvPr id="4" name="Immagine 3">
            <a:extLst>
              <a:ext uri="{FF2B5EF4-FFF2-40B4-BE49-F238E27FC236}">
                <a16:creationId xmlns:a16="http://schemas.microsoft.com/office/drawing/2014/main" id="{E12703CA-3424-255B-BAF0-8EBB7DFC69F0}"/>
              </a:ext>
            </a:extLst>
          </p:cNvPr>
          <p:cNvPicPr>
            <a:picLocks noChangeAspect="1"/>
          </p:cNvPicPr>
          <p:nvPr/>
        </p:nvPicPr>
        <p:blipFill>
          <a:blip r:embed="rId2"/>
          <a:stretch>
            <a:fillRect/>
          </a:stretch>
        </p:blipFill>
        <p:spPr>
          <a:xfrm>
            <a:off x="805477" y="1215457"/>
            <a:ext cx="2358191" cy="1599932"/>
          </a:xfrm>
          <a:prstGeom prst="rect">
            <a:avLst/>
          </a:prstGeom>
        </p:spPr>
      </p:pic>
      <p:pic>
        <p:nvPicPr>
          <p:cNvPr id="5" name="Immagine 4">
            <a:extLst>
              <a:ext uri="{FF2B5EF4-FFF2-40B4-BE49-F238E27FC236}">
                <a16:creationId xmlns:a16="http://schemas.microsoft.com/office/drawing/2014/main" id="{E544EA86-DE8E-6E3E-D6DC-89A75A41C43E}"/>
              </a:ext>
            </a:extLst>
          </p:cNvPr>
          <p:cNvPicPr>
            <a:picLocks noChangeAspect="1"/>
          </p:cNvPicPr>
          <p:nvPr/>
        </p:nvPicPr>
        <p:blipFill>
          <a:blip r:embed="rId3"/>
          <a:stretch>
            <a:fillRect/>
          </a:stretch>
        </p:blipFill>
        <p:spPr>
          <a:xfrm>
            <a:off x="5547743" y="1306003"/>
            <a:ext cx="2268203" cy="1509386"/>
          </a:xfrm>
          <a:prstGeom prst="rect">
            <a:avLst/>
          </a:prstGeom>
        </p:spPr>
      </p:pic>
      <p:pic>
        <p:nvPicPr>
          <p:cNvPr id="6" name="Immagine 5">
            <a:extLst>
              <a:ext uri="{FF2B5EF4-FFF2-40B4-BE49-F238E27FC236}">
                <a16:creationId xmlns:a16="http://schemas.microsoft.com/office/drawing/2014/main" id="{C6EE5DE1-9F4B-0F90-BEB9-4613072F9C56}"/>
              </a:ext>
            </a:extLst>
          </p:cNvPr>
          <p:cNvPicPr>
            <a:picLocks noChangeAspect="1"/>
          </p:cNvPicPr>
          <p:nvPr/>
        </p:nvPicPr>
        <p:blipFill>
          <a:blip r:embed="rId4"/>
          <a:stretch>
            <a:fillRect/>
          </a:stretch>
        </p:blipFill>
        <p:spPr>
          <a:xfrm>
            <a:off x="585399" y="4483380"/>
            <a:ext cx="2798345" cy="1869294"/>
          </a:xfrm>
          <a:prstGeom prst="rect">
            <a:avLst/>
          </a:prstGeom>
        </p:spPr>
      </p:pic>
      <p:pic>
        <p:nvPicPr>
          <p:cNvPr id="7" name="Immagine 6">
            <a:extLst>
              <a:ext uri="{FF2B5EF4-FFF2-40B4-BE49-F238E27FC236}">
                <a16:creationId xmlns:a16="http://schemas.microsoft.com/office/drawing/2014/main" id="{BD753918-E101-C7BD-A115-38AEA6CD62CB}"/>
              </a:ext>
            </a:extLst>
          </p:cNvPr>
          <p:cNvPicPr>
            <a:picLocks noChangeAspect="1"/>
          </p:cNvPicPr>
          <p:nvPr/>
        </p:nvPicPr>
        <p:blipFill>
          <a:blip r:embed="rId5"/>
          <a:stretch>
            <a:fillRect/>
          </a:stretch>
        </p:blipFill>
        <p:spPr>
          <a:xfrm>
            <a:off x="4978498" y="4483380"/>
            <a:ext cx="2895600" cy="1869294"/>
          </a:xfrm>
          <a:prstGeom prst="rect">
            <a:avLst/>
          </a:prstGeom>
        </p:spPr>
      </p:pic>
    </p:spTree>
    <p:extLst>
      <p:ext uri="{BB962C8B-B14F-4D97-AF65-F5344CB8AC3E}">
        <p14:creationId xmlns:p14="http://schemas.microsoft.com/office/powerpoint/2010/main" val="56847494"/>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AEABB-42AA-3275-D72B-2A2D1A0B9E0E}"/>
            </a:ext>
          </a:extLst>
        </p:cNvPr>
        <p:cNvGrpSpPr/>
        <p:nvPr/>
      </p:nvGrpSpPr>
      <p:grpSpPr>
        <a:xfrm>
          <a:off x="0" y="0"/>
          <a:ext cx="0" cy="0"/>
          <a:chOff x="0" y="0"/>
          <a:chExt cx="0" cy="0"/>
        </a:xfrm>
      </p:grpSpPr>
      <p:sp>
        <p:nvSpPr>
          <p:cNvPr id="12" name="Segnaposto contenuto 11">
            <a:extLst>
              <a:ext uri="{FF2B5EF4-FFF2-40B4-BE49-F238E27FC236}">
                <a16:creationId xmlns:a16="http://schemas.microsoft.com/office/drawing/2014/main" id="{8000417D-8D44-2427-62A0-7AD54F8DDA43}"/>
              </a:ext>
            </a:extLst>
          </p:cNvPr>
          <p:cNvSpPr>
            <a:spLocks noGrp="1"/>
          </p:cNvSpPr>
          <p:nvPr>
            <p:ph idx="1"/>
          </p:nvPr>
        </p:nvSpPr>
        <p:spPr>
          <a:xfrm>
            <a:off x="1010653" y="806116"/>
            <a:ext cx="8263349" cy="5235245"/>
          </a:xfrm>
        </p:spPr>
        <p:txBody>
          <a:bodyPr>
            <a:normAutofit fontScale="92500" lnSpcReduction="10000"/>
          </a:bodyPr>
          <a:lstStyle/>
          <a:p>
            <a:pPr marL="0" indent="0" algn="ctr">
              <a:buNone/>
            </a:pPr>
            <a:r>
              <a:rPr lang="it-IT" b="1" dirty="0">
                <a:solidFill>
                  <a:schemeClr val="accent1"/>
                </a:solidFill>
              </a:rPr>
              <a:t>LE TIPOLOGIE DI BULLISMO</a:t>
            </a:r>
          </a:p>
          <a:p>
            <a:pPr marL="0" indent="0" algn="ctr">
              <a:buNone/>
            </a:pPr>
            <a:endParaRPr lang="it-IT" b="1" dirty="0">
              <a:solidFill>
                <a:schemeClr val="accent1"/>
              </a:solidFill>
            </a:endParaRPr>
          </a:p>
          <a:p>
            <a:pPr marL="0" indent="0" algn="just">
              <a:buNone/>
            </a:pPr>
            <a:r>
              <a:rPr lang="it-IT" b="1" dirty="0">
                <a:solidFill>
                  <a:schemeClr val="accent2"/>
                </a:solidFill>
              </a:rPr>
              <a:t>Diretto:</a:t>
            </a:r>
            <a:r>
              <a:rPr lang="it-IT" b="1" dirty="0">
                <a:solidFill>
                  <a:schemeClr val="accent1"/>
                </a:solidFill>
              </a:rPr>
              <a:t> caratterizzato da aggressioni dirette alla vittima in prima persona. Maggiormente diffuso tra i ragazzi.</a:t>
            </a:r>
          </a:p>
          <a:p>
            <a:pPr marL="0" indent="0" algn="just">
              <a:buNone/>
            </a:pPr>
            <a:r>
              <a:rPr lang="it-IT" b="1" dirty="0">
                <a:solidFill>
                  <a:schemeClr val="accent2"/>
                </a:solidFill>
              </a:rPr>
              <a:t>Indiretto:</a:t>
            </a:r>
            <a:r>
              <a:rPr lang="it-IT" b="1" dirty="0">
                <a:solidFill>
                  <a:schemeClr val="accent1"/>
                </a:solidFill>
              </a:rPr>
              <a:t> basato su strategie di controllo sociale come la manipolazione degli altri o della situazione per portare la vittima all’isolamento sociale. Maggiormente diffuso tra le ragazze.</a:t>
            </a:r>
          </a:p>
          <a:p>
            <a:pPr marL="0" indent="0" algn="just">
              <a:buNone/>
            </a:pPr>
            <a:r>
              <a:rPr lang="it-IT" b="1" dirty="0">
                <a:solidFill>
                  <a:schemeClr val="accent1"/>
                </a:solidFill>
              </a:rPr>
              <a:t>Tra le diverse forme di bullismo diretto troviamo:</a:t>
            </a:r>
          </a:p>
          <a:p>
            <a:pPr marL="0" indent="0" algn="just">
              <a:buNone/>
            </a:pPr>
            <a:r>
              <a:rPr lang="it-IT" b="1" dirty="0">
                <a:solidFill>
                  <a:schemeClr val="accent2"/>
                </a:solidFill>
              </a:rPr>
              <a:t>Il bullismo verbale:</a:t>
            </a:r>
            <a:r>
              <a:rPr lang="it-IT" sz="1900" b="1" dirty="0">
                <a:solidFill>
                  <a:schemeClr val="accent1"/>
                </a:solidFill>
              </a:rPr>
              <a:t> è </a:t>
            </a:r>
            <a:r>
              <a:rPr lang="it-IT" b="1" dirty="0">
                <a:solidFill>
                  <a:schemeClr val="accent1"/>
                </a:solidFill>
              </a:rPr>
              <a:t>quello più comune e prevede l’utilizzo del linguaggio per offendere e aggredire la vittima. Quest’ultima viene presa in giro, insultata e offesa, riceve urla e minacce.</a:t>
            </a:r>
          </a:p>
          <a:p>
            <a:pPr marL="0" indent="0" algn="just">
              <a:buNone/>
            </a:pPr>
            <a:r>
              <a:rPr lang="it-IT" b="1" dirty="0">
                <a:solidFill>
                  <a:schemeClr val="accent2"/>
                </a:solidFill>
              </a:rPr>
              <a:t>La violenza fisica:</a:t>
            </a:r>
            <a:r>
              <a:rPr lang="it-IT" b="1" dirty="0">
                <a:solidFill>
                  <a:schemeClr val="accent1"/>
                </a:solidFill>
              </a:rPr>
              <a:t> Prevede la presenza di azioni fisiche e violente verso la vittima, come spinte, colpi, strattonamenti, pugni e calci. Vengono messe in atto aggressioni, tormenti, furti o distruzione di oggetti di proprietà della vittima (soldi, cibo, oggetti personali).</a:t>
            </a:r>
          </a:p>
          <a:p>
            <a:pPr marL="0" indent="0" algn="just">
              <a:buNone/>
            </a:pPr>
            <a:r>
              <a:rPr lang="it-IT" b="1" dirty="0">
                <a:solidFill>
                  <a:schemeClr val="accent2"/>
                </a:solidFill>
              </a:rPr>
              <a:t>Cyberbullismo: </a:t>
            </a:r>
            <a:r>
              <a:rPr lang="it-IT" b="1" dirty="0">
                <a:solidFill>
                  <a:schemeClr val="accent1"/>
                </a:solidFill>
              </a:rPr>
              <a:t> la forma più recente, che prevede l’utilizzo di internet come terreno per arrecare danno agli altri. Vengono messe in atto azioni di molestia, diffuse informazioni, video o immagini personali o lesive.</a:t>
            </a:r>
          </a:p>
        </p:txBody>
      </p:sp>
    </p:spTree>
    <p:extLst>
      <p:ext uri="{BB962C8B-B14F-4D97-AF65-F5344CB8AC3E}">
        <p14:creationId xmlns:p14="http://schemas.microsoft.com/office/powerpoint/2010/main" val="463200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DAA0E-70AD-D71E-AE87-4E838EA52BD7}"/>
            </a:ext>
          </a:extLst>
        </p:cNvPr>
        <p:cNvGrpSpPr/>
        <p:nvPr/>
      </p:nvGrpSpPr>
      <p:grpSpPr>
        <a:xfrm>
          <a:off x="0" y="0"/>
          <a:ext cx="0" cy="0"/>
          <a:chOff x="0" y="0"/>
          <a:chExt cx="0" cy="0"/>
        </a:xfrm>
      </p:grpSpPr>
      <p:sp>
        <p:nvSpPr>
          <p:cNvPr id="12" name="Segnaposto contenuto 11">
            <a:extLst>
              <a:ext uri="{FF2B5EF4-FFF2-40B4-BE49-F238E27FC236}">
                <a16:creationId xmlns:a16="http://schemas.microsoft.com/office/drawing/2014/main" id="{05EAF059-6E24-FDAC-171D-1479BE8DF0BA}"/>
              </a:ext>
            </a:extLst>
          </p:cNvPr>
          <p:cNvSpPr>
            <a:spLocks noGrp="1"/>
          </p:cNvSpPr>
          <p:nvPr>
            <p:ph idx="1"/>
          </p:nvPr>
        </p:nvSpPr>
        <p:spPr>
          <a:xfrm>
            <a:off x="1010653" y="806116"/>
            <a:ext cx="8263349" cy="5235245"/>
          </a:xfrm>
        </p:spPr>
        <p:txBody>
          <a:bodyPr/>
          <a:lstStyle/>
          <a:p>
            <a:pPr marL="0" indent="0" algn="just">
              <a:buNone/>
            </a:pPr>
            <a:r>
              <a:rPr lang="it-IT" b="1" dirty="0">
                <a:solidFill>
                  <a:schemeClr val="accent2"/>
                </a:solidFill>
              </a:rPr>
              <a:t>Bullismo sociale: </a:t>
            </a:r>
            <a:r>
              <a:rPr lang="it-IT" b="1" dirty="0">
                <a:solidFill>
                  <a:schemeClr val="accent1"/>
                </a:solidFill>
              </a:rPr>
              <a:t>è una forma indiretta di bullismo e comprende l’esclusione e il progressivo isolamento sociale della vittima. La vittima viene esclusa da compleanni, riunioni, etc. Per far sì che l’esclusione sociale si rafforzi spesso vengono condivise bugie, immagini e informazioni private o lesive della vittima.</a:t>
            </a:r>
          </a:p>
          <a:p>
            <a:pPr marL="0" indent="0" algn="ctr">
              <a:buNone/>
            </a:pPr>
            <a:endParaRPr lang="it-IT" b="1" dirty="0">
              <a:solidFill>
                <a:schemeClr val="accent1"/>
              </a:solidFill>
            </a:endParaRPr>
          </a:p>
        </p:txBody>
      </p:sp>
    </p:spTree>
    <p:extLst>
      <p:ext uri="{BB962C8B-B14F-4D97-AF65-F5344CB8AC3E}">
        <p14:creationId xmlns:p14="http://schemas.microsoft.com/office/powerpoint/2010/main" val="873196930"/>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1AA07ACE-4719-E3C8-8EF6-F2FC5BC398F4}"/>
              </a:ext>
            </a:extLst>
          </p:cNvPr>
          <p:cNvSpPr>
            <a:spLocks noGrp="1"/>
          </p:cNvSpPr>
          <p:nvPr>
            <p:ph type="title"/>
          </p:nvPr>
        </p:nvSpPr>
        <p:spPr>
          <a:xfrm>
            <a:off x="677334" y="609600"/>
            <a:ext cx="8596668" cy="641684"/>
          </a:xfrm>
        </p:spPr>
        <p:txBody>
          <a:bodyPr>
            <a:normAutofit/>
          </a:bodyPr>
          <a:lstStyle/>
          <a:p>
            <a:pPr algn="ctr"/>
            <a:r>
              <a:rPr lang="it-IT" sz="2800" b="1" dirty="0">
                <a:latin typeface="Times New Roman" panose="02020603050405020304" pitchFamily="18" charset="0"/>
                <a:cs typeface="Times New Roman" panose="02020603050405020304" pitchFamily="18" charset="0"/>
              </a:rPr>
              <a:t>DOVE SI SVILUPPA IL BULLISMO?</a:t>
            </a:r>
          </a:p>
        </p:txBody>
      </p:sp>
      <p:sp>
        <p:nvSpPr>
          <p:cNvPr id="6" name="Segnaposto contenuto 5">
            <a:extLst>
              <a:ext uri="{FF2B5EF4-FFF2-40B4-BE49-F238E27FC236}">
                <a16:creationId xmlns:a16="http://schemas.microsoft.com/office/drawing/2014/main" id="{22B7E256-EC6D-5E9A-7F13-5A134AE5CE96}"/>
              </a:ext>
            </a:extLst>
          </p:cNvPr>
          <p:cNvSpPr>
            <a:spLocks noGrp="1"/>
          </p:cNvSpPr>
          <p:nvPr>
            <p:ph sz="half" idx="1"/>
          </p:nvPr>
        </p:nvSpPr>
        <p:spPr>
          <a:xfrm>
            <a:off x="1143000" y="1251284"/>
            <a:ext cx="7832558" cy="1130969"/>
          </a:xfrm>
        </p:spPr>
        <p:txBody>
          <a:bodyPr/>
          <a:lstStyle/>
          <a:p>
            <a:pPr marL="0" indent="0">
              <a:buNone/>
            </a:pPr>
            <a:r>
              <a:rPr lang="it-IT" dirty="0">
                <a:solidFill>
                  <a:schemeClr val="accent2"/>
                </a:solidFill>
              </a:rPr>
              <a:t>GENERALMENTE </a:t>
            </a:r>
            <a:r>
              <a:rPr lang="it-IT" b="1" dirty="0">
                <a:solidFill>
                  <a:schemeClr val="accent2"/>
                </a:solidFill>
              </a:rPr>
              <a:t>I </a:t>
            </a:r>
            <a:r>
              <a:rPr lang="it-IT" b="1" dirty="0">
                <a:solidFill>
                  <a:schemeClr val="accent1"/>
                </a:solidFill>
              </a:rPr>
              <a:t>FENOMENI DI BULLISMO</a:t>
            </a:r>
            <a:r>
              <a:rPr lang="it-IT" dirty="0">
                <a:solidFill>
                  <a:schemeClr val="accent2"/>
                </a:solidFill>
              </a:rPr>
              <a:t>, SI SVILUPPANO SOPRATTUTTO NEL </a:t>
            </a:r>
            <a:r>
              <a:rPr lang="it-IT" b="1" dirty="0">
                <a:solidFill>
                  <a:schemeClr val="accent1"/>
                </a:solidFill>
              </a:rPr>
              <a:t>GRUPPO DEI PARI</a:t>
            </a:r>
            <a:r>
              <a:rPr lang="it-IT" dirty="0">
                <a:solidFill>
                  <a:schemeClr val="accent2"/>
                </a:solidFill>
              </a:rPr>
              <a:t>, DOVE </a:t>
            </a:r>
            <a:r>
              <a:rPr lang="it-IT" b="1" dirty="0">
                <a:solidFill>
                  <a:schemeClr val="accent1">
                    <a:lumMod val="75000"/>
                  </a:schemeClr>
                </a:solidFill>
              </a:rPr>
              <a:t>OGNI COMPONENTE HA UN RUOLO SPECIFICO </a:t>
            </a:r>
          </a:p>
        </p:txBody>
      </p:sp>
      <p:pic>
        <p:nvPicPr>
          <p:cNvPr id="2" name="Immagine 1">
            <a:extLst>
              <a:ext uri="{FF2B5EF4-FFF2-40B4-BE49-F238E27FC236}">
                <a16:creationId xmlns:a16="http://schemas.microsoft.com/office/drawing/2014/main" id="{EC8E6E75-7F0C-F2F0-DC0B-6172E3220E40}"/>
              </a:ext>
            </a:extLst>
          </p:cNvPr>
          <p:cNvPicPr>
            <a:picLocks noChangeAspect="1"/>
          </p:cNvPicPr>
          <p:nvPr/>
        </p:nvPicPr>
        <p:blipFill>
          <a:blip r:embed="rId2"/>
          <a:stretch>
            <a:fillRect/>
          </a:stretch>
        </p:blipFill>
        <p:spPr>
          <a:xfrm>
            <a:off x="1692829" y="2318164"/>
            <a:ext cx="6565677" cy="4539836"/>
          </a:xfrm>
          <a:prstGeom prst="rect">
            <a:avLst/>
          </a:prstGeom>
        </p:spPr>
      </p:pic>
    </p:spTree>
    <p:extLst>
      <p:ext uri="{BB962C8B-B14F-4D97-AF65-F5344CB8AC3E}">
        <p14:creationId xmlns:p14="http://schemas.microsoft.com/office/powerpoint/2010/main" val="23656051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Sfaccetta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Sfaccettatura</Template>
  <TotalTime>246</TotalTime>
  <Words>1555</Words>
  <Application>Microsoft Office PowerPoint</Application>
  <PresentationFormat>Widescreen</PresentationFormat>
  <Paragraphs>63</Paragraphs>
  <Slides>19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Times New Roman</vt:lpstr>
      <vt:lpstr>Trebuchet MS</vt:lpstr>
      <vt:lpstr>Wingdings</vt:lpstr>
      <vt:lpstr>Wingdings 3</vt:lpstr>
      <vt:lpstr>Sfaccettatura</vt:lpstr>
      <vt:lpstr>Presentazione standard di PowerPoint</vt:lpstr>
      <vt:lpstr> BULLISMO E  CYBERBULLISMO  Circolo Didattico R. Arfè  </vt:lpstr>
      <vt:lpstr>IL BULLISMO</vt:lpstr>
      <vt:lpstr>Presentazione standard di PowerPoint</vt:lpstr>
      <vt:lpstr>LE CARATTERISTICHE DEL BULLISMO</vt:lpstr>
      <vt:lpstr>LE FORME DEL BULLISMO</vt:lpstr>
      <vt:lpstr>Presentazione standard di PowerPoint</vt:lpstr>
      <vt:lpstr>Presentazione standard di PowerPoint</vt:lpstr>
      <vt:lpstr>DOVE SI SVILUPPA IL BULLISMO?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dc:creator>
  <cp:lastModifiedBy>Dirigente</cp:lastModifiedBy>
  <cp:revision>18</cp:revision>
  <dcterms:created xsi:type="dcterms:W3CDTF">2025-03-26T16:51:06Z</dcterms:created>
  <dcterms:modified xsi:type="dcterms:W3CDTF">2025-04-08T13:30:03Z</dcterms:modified>
</cp:coreProperties>
</file>